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0" r:id="rId6"/>
    <p:sldId id="261" r:id="rId7"/>
    <p:sldId id="262" r:id="rId8"/>
    <p:sldId id="263" r:id="rId9"/>
    <p:sldId id="271" r:id="rId10"/>
    <p:sldId id="272" r:id="rId11"/>
    <p:sldId id="275" r:id="rId12"/>
    <p:sldId id="273" r:id="rId13"/>
    <p:sldId id="276" r:id="rId14"/>
    <p:sldId id="27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68" r:id="rId23"/>
    <p:sldId id="269" r:id="rId24"/>
  </p:sldIdLst>
  <p:sldSz cx="24384000" cy="13716000"/>
  <p:notesSz cx="6858000" cy="9144000"/>
  <p:embeddedFontLs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Helvetica Neue Light" panose="020B060402020202020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FC/9AnoUk20Ik+22VX6PmgSVH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7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707C3D8-9B46-E489-68A2-4B8A3007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539F962B-BA81-D3EE-80DC-3377BA754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30D98FDE-F891-40F1-5130-CCDB45F88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237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5D90CF66-4307-E7A4-F331-E10065E0F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0E47BDAE-5467-7EBE-B22A-113E5401F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61701BE3-EA80-B70F-7A09-2E337C8D1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63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999BA32-7E00-7CE1-47E3-1313D84E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1E7ACDDB-0997-F160-EF44-B8B9F7CAF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0B879B09-D62F-A79D-95CB-A96E157EF7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551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AC58079-10BA-D427-7529-E8E9BC3AB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BD2AC157-C565-1FFE-3D87-12C8FF9D12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254A3625-7225-0287-42B3-7DF12DD5C7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026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6DBB985-58A1-DDD2-7BE1-86479BBA2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9E908870-ED9E-DB5D-710C-39D3B22FC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503ED3BA-DD64-FB4C-7575-E26421E50F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817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9D318E9-54D1-C110-C64F-7E8C96410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312879CE-8039-AF06-AE9B-96003E864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E9E8BE50-92A4-725E-C202-1E87D321A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0344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C94107D-63D4-710B-1ABF-FE5568223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DE4FDD5E-56AC-77EA-61F2-DAF529561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02847A3E-8291-347D-B6D0-632C30C9E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076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F79ABE2-D2D6-7D08-B480-233E88E86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EF03DB57-9026-5D9C-79DA-FE0FAEE9B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33C35DE5-717B-44AA-6585-56F3A91358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379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7B9192E-5FD2-9DCB-972F-5A72B1FFC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AC36338B-7092-7F77-323F-B7106D2173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1286228C-E362-6B13-401B-0FF46F6494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65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0FB6C6F-DC1C-5F2D-211B-12C6D02B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73549373-0ADD-DBA4-4198-05C8C419C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557B14B7-34A7-477D-8325-3884AB6D1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45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59b309180_0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1f59b3091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27BFEE1-CB06-F701-8353-F8AC280B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B77F119E-642D-9D29-948D-C65D71039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2CD9DE11-CF63-F5A6-8557-8F30AD7B1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9074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4D56FA7-2D03-0543-37C4-4D974F5B8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2793F4BB-A033-4C39-118E-A9A998852D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5B7F3383-D7A4-7C08-8ADC-C133FBDF6E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267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59b30918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f59b30918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2221f0a45_3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02221f0a45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59b309180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f59b30918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A836DF12-0EBB-A8C8-6BDA-E9069DE45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59b309180_0_6:notes">
            <a:extLst>
              <a:ext uri="{FF2B5EF4-FFF2-40B4-BE49-F238E27FC236}">
                <a16:creationId xmlns:a16="http://schemas.microsoft.com/office/drawing/2014/main" id="{93026AF8-EE88-DE46-5547-2B9A9E62A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f59b309180_0_6:notes">
            <a:extLst>
              <a:ext uri="{FF2B5EF4-FFF2-40B4-BE49-F238E27FC236}">
                <a16:creationId xmlns:a16="http://schemas.microsoft.com/office/drawing/2014/main" id="{A86C1383-F505-EAEE-B3E9-56D30E753E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94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2221f0a45_3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302221f0a45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2221f0a45_3_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02221f0a45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3515694-0E20-61C2-361A-62A61575D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2221f0a45_3_52:notes">
            <a:extLst>
              <a:ext uri="{FF2B5EF4-FFF2-40B4-BE49-F238E27FC236}">
                <a16:creationId xmlns:a16="http://schemas.microsoft.com/office/drawing/2014/main" id="{6F0AC147-2013-2687-3377-4BFA02B7A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02221f0a45_3_52:notes">
            <a:extLst>
              <a:ext uri="{FF2B5EF4-FFF2-40B4-BE49-F238E27FC236}">
                <a16:creationId xmlns:a16="http://schemas.microsoft.com/office/drawing/2014/main" id="{194BB146-C7DE-90EB-A52A-5B8E18C30A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911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ês Fotos">
  <p:cSld name="Três Foto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>
            <a:spLocks noGrp="1"/>
          </p:cNvSpPr>
          <p:nvPr>
            <p:ph type="pic" idx="2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6"/>
          <p:cNvSpPr>
            <a:spLocks noGrp="1"/>
          </p:cNvSpPr>
          <p:nvPr>
            <p:ph type="pic" idx="3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6"/>
          <p:cNvSpPr>
            <a:spLocks noGrp="1"/>
          </p:cNvSpPr>
          <p:nvPr>
            <p:ph type="pic" idx="4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">
  <p:cSld name="Citaçã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i="1"/>
            </a:lvl1pPr>
            <a:lvl2pPr marL="914400" lvl="1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2pPr>
            <a:lvl3pPr marL="1371600" lvl="2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3pPr>
            <a:lvl4pPr marL="1828800" lvl="3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4pPr>
            <a:lvl5pPr marL="2286000" lvl="4" indent="-482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Char char="•"/>
              <a:defRPr sz="3200" i="1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">
  <p:cSld name="F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>
            <a:spLocks noGrp="1"/>
          </p:cNvSpPr>
          <p:nvPr>
            <p:ph type="pic" idx="2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- Horizontal">
  <p:cSld name="Foto - Horizontal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>
            <a:spLocks noGrp="1"/>
          </p:cNvSpPr>
          <p:nvPr>
            <p:ph type="pic" idx="2"/>
          </p:nvPr>
        </p:nvSpPr>
        <p:spPr>
          <a:xfrm>
            <a:off x="3125966" y="-393700"/>
            <a:ext cx="18135605" cy="120904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entro">
  <p:cSld name="Título - Centr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- Vertical">
  <p:cSld name="Foto - Vertic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>
            <a:spLocks noGrp="1"/>
          </p:cNvSpPr>
          <p:nvPr>
            <p:ph type="pic" idx="2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11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Superior">
  <p:cSld name="Título - Superio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Marcadores">
  <p:cSld name="Título e Marcadore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Marcadores e Foto">
  <p:cSld name="Título, Marcadores e Fo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>
            <a:spLocks noGrp="1"/>
          </p:cNvSpPr>
          <p:nvPr>
            <p:ph type="pic" idx="2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cadores">
  <p:cSld name="Marcadore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9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F0647DC1-88D7-8691-626E-0EA7B1D1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BC0853-1619-16D2-366F-77113487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094" y="10"/>
            <a:ext cx="24383998" cy="13715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5204"/>
            <a:ext cx="24383998" cy="632429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198C2259-3F34-FEA7-5BE7-AE33CD04D321}"/>
              </a:ext>
            </a:extLst>
          </p:cNvPr>
          <p:cNvSpPr txBox="1"/>
          <p:nvPr/>
        </p:nvSpPr>
        <p:spPr>
          <a:xfrm>
            <a:off x="9184640" y="3283222"/>
            <a:ext cx="20116800" cy="7149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QUE É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FELICIDADE?</a:t>
            </a:r>
          </a:p>
        </p:txBody>
      </p:sp>
    </p:spTree>
    <p:extLst>
      <p:ext uri="{BB962C8B-B14F-4D97-AF65-F5344CB8AC3E}">
        <p14:creationId xmlns:p14="http://schemas.microsoft.com/office/powerpoint/2010/main" val="419633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03585135-A47A-2261-DCCF-0B3C6DF9D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623E174-83C9-1346-DBAD-94F94411B3A5}"/>
              </a:ext>
            </a:extLst>
          </p:cNvPr>
          <p:cNvSpPr txBox="1">
            <a:spLocks/>
          </p:cNvSpPr>
          <p:nvPr/>
        </p:nvSpPr>
        <p:spPr>
          <a:xfrm>
            <a:off x="6648450" y="4740287"/>
            <a:ext cx="15735300" cy="512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597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600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" panose="020B0604020202020204" charset="0"/>
                <a:cs typeface="Calibri" panose="020F0502020204030204" pitchFamily="34" charset="0"/>
              </a:rPr>
              <a:t>“Felicidade é a combinação de bem-estar físico, emocional, intelectual relacional e espiritual.”</a:t>
            </a:r>
          </a:p>
          <a:p>
            <a:pPr marL="101597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5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4" name="Imagem 3" descr="Homem com óculos de grau em fundo branco&#10;&#10;Descrição gerada automaticamente">
            <a:extLst>
              <a:ext uri="{FF2B5EF4-FFF2-40B4-BE49-F238E27FC236}">
                <a16:creationId xmlns:a16="http://schemas.microsoft.com/office/drawing/2014/main" id="{94EAFB26-7813-DACC-0384-DC3413A8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7188" y="2552700"/>
            <a:ext cx="19927927" cy="111633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342703-DF94-DCBD-4947-95D45A9130C1}"/>
              </a:ext>
            </a:extLst>
          </p:cNvPr>
          <p:cNvSpPr txBox="1"/>
          <p:nvPr/>
        </p:nvSpPr>
        <p:spPr>
          <a:xfrm>
            <a:off x="17820481" y="8600122"/>
            <a:ext cx="389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Tal Ben-Shahar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59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96969278-FB6F-06F9-6E73-F41E37B7F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6578EE1-3763-A59B-0AEF-395FFD001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074" y="1099701"/>
            <a:ext cx="22336317" cy="1256241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9E21CF-5557-725D-8196-069DD600146A}"/>
              </a:ext>
            </a:extLst>
          </p:cNvPr>
          <p:cNvSpPr txBox="1"/>
          <p:nvPr/>
        </p:nvSpPr>
        <p:spPr>
          <a:xfrm>
            <a:off x="3571888" y="9162240"/>
            <a:ext cx="298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Roboto"/>
                <a:ea typeface="+mn-ea"/>
                <a:cs typeface="Arial"/>
                <a:sym typeface="Arial"/>
              </a:rPr>
              <a:t>Espiritual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D58993-E25B-93FF-FB93-5A5F4D747950}"/>
              </a:ext>
            </a:extLst>
          </p:cNvPr>
          <p:cNvSpPr txBox="1"/>
          <p:nvPr/>
        </p:nvSpPr>
        <p:spPr>
          <a:xfrm>
            <a:off x="7363123" y="9177159"/>
            <a:ext cx="251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Roboto"/>
                <a:ea typeface="+mn-ea"/>
                <a:cs typeface="Arial"/>
                <a:sym typeface="Arial"/>
              </a:rPr>
              <a:t>Física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473FBFD-3451-9C4E-08DF-B0DAA90C4A4A}"/>
              </a:ext>
            </a:extLst>
          </p:cNvPr>
          <p:cNvSpPr txBox="1"/>
          <p:nvPr/>
        </p:nvSpPr>
        <p:spPr>
          <a:xfrm>
            <a:off x="10438644" y="9172694"/>
            <a:ext cx="343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Roboto"/>
                <a:ea typeface="+mn-ea"/>
                <a:cs typeface="Arial"/>
                <a:sym typeface="Arial"/>
              </a:rPr>
              <a:t>Intelectual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AA2BB6A-47BB-9BC1-89F6-F2E579900CD5}"/>
              </a:ext>
            </a:extLst>
          </p:cNvPr>
          <p:cNvSpPr txBox="1"/>
          <p:nvPr/>
        </p:nvSpPr>
        <p:spPr>
          <a:xfrm>
            <a:off x="14120577" y="9162241"/>
            <a:ext cx="343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Roboto"/>
                <a:ea typeface="+mn-ea"/>
                <a:cs typeface="Arial"/>
                <a:sym typeface="Arial"/>
              </a:rPr>
              <a:t>Relacional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3F7F2A8-6D11-1CF9-89E0-5206C9F86643}"/>
              </a:ext>
            </a:extLst>
          </p:cNvPr>
          <p:cNvSpPr txBox="1"/>
          <p:nvPr/>
        </p:nvSpPr>
        <p:spPr>
          <a:xfrm>
            <a:off x="17444684" y="9172694"/>
            <a:ext cx="363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Roboto"/>
                <a:ea typeface="+mn-ea"/>
                <a:cs typeface="Arial"/>
                <a:sym typeface="Arial"/>
              </a:rPr>
              <a:t>Emocional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2844C68-EE19-B448-7E9C-A0C163F1F424}"/>
              </a:ext>
            </a:extLst>
          </p:cNvPr>
          <p:cNvSpPr txBox="1"/>
          <p:nvPr/>
        </p:nvSpPr>
        <p:spPr>
          <a:xfrm>
            <a:off x="3023520" y="7008654"/>
            <a:ext cx="39680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Arial"/>
              </a:rPr>
              <a:t>SPIRITUAL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47C5468-8DA9-3898-E860-AC42D025B0B4}"/>
              </a:ext>
            </a:extLst>
          </p:cNvPr>
          <p:cNvSpPr txBox="1"/>
          <p:nvPr/>
        </p:nvSpPr>
        <p:spPr>
          <a:xfrm>
            <a:off x="6589644" y="6966728"/>
            <a:ext cx="3677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Arial"/>
              </a:rPr>
              <a:t>PHYSICAL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B6164C-7E21-8FFC-4FBE-A03BDA9C8467}"/>
              </a:ext>
            </a:extLst>
          </p:cNvPr>
          <p:cNvSpPr txBox="1"/>
          <p:nvPr/>
        </p:nvSpPr>
        <p:spPr>
          <a:xfrm>
            <a:off x="10319776" y="7030874"/>
            <a:ext cx="3677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Arial"/>
              </a:rPr>
              <a:t>INTELLECTUAL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1B90F35-7A2F-DD72-5135-BD9CFA31B1AB}"/>
              </a:ext>
            </a:extLst>
          </p:cNvPr>
          <p:cNvSpPr txBox="1"/>
          <p:nvPr/>
        </p:nvSpPr>
        <p:spPr>
          <a:xfrm>
            <a:off x="13892249" y="7165468"/>
            <a:ext cx="3677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Arial"/>
              </a:rPr>
              <a:t>RELATIONAL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8290395-4477-AAF7-E923-1CC69933FD5E}"/>
              </a:ext>
            </a:extLst>
          </p:cNvPr>
          <p:cNvSpPr txBox="1"/>
          <p:nvPr/>
        </p:nvSpPr>
        <p:spPr>
          <a:xfrm>
            <a:off x="17325599" y="7175921"/>
            <a:ext cx="3677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Arial"/>
              </a:rPr>
              <a:t>EMOTIONAL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5AC98CB-AE65-1054-D90C-F592B1F42EBF}"/>
              </a:ext>
            </a:extLst>
          </p:cNvPr>
          <p:cNvSpPr txBox="1"/>
          <p:nvPr/>
        </p:nvSpPr>
        <p:spPr>
          <a:xfrm>
            <a:off x="3265422" y="5716266"/>
            <a:ext cx="33993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6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BBD5834-C4A9-86E2-98DC-139893CE13C9}"/>
              </a:ext>
            </a:extLst>
          </p:cNvPr>
          <p:cNvSpPr txBox="1"/>
          <p:nvPr/>
        </p:nvSpPr>
        <p:spPr>
          <a:xfrm>
            <a:off x="6781320" y="5795581"/>
            <a:ext cx="33993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6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P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B5182D3-6FA7-9129-EABD-196481547E86}"/>
              </a:ext>
            </a:extLst>
          </p:cNvPr>
          <p:cNvSpPr txBox="1"/>
          <p:nvPr/>
        </p:nvSpPr>
        <p:spPr>
          <a:xfrm>
            <a:off x="10267223" y="5834851"/>
            <a:ext cx="33993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6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I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C03C7CF-E19B-1356-9A1A-6F64BE5EDCEF}"/>
              </a:ext>
            </a:extLst>
          </p:cNvPr>
          <p:cNvSpPr txBox="1"/>
          <p:nvPr/>
        </p:nvSpPr>
        <p:spPr>
          <a:xfrm>
            <a:off x="13959119" y="5775846"/>
            <a:ext cx="33993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6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B9CAEEF-D0BA-48BE-5255-A8EAD285E7BA}"/>
              </a:ext>
            </a:extLst>
          </p:cNvPr>
          <p:cNvSpPr txBox="1"/>
          <p:nvPr/>
        </p:nvSpPr>
        <p:spPr>
          <a:xfrm>
            <a:off x="17560418" y="5765393"/>
            <a:ext cx="33993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6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44843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841B6B15-E0F1-1572-E0D0-852DF869F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um homem&#10;&#10;Descrição gerada automaticamente">
            <a:extLst>
              <a:ext uri="{FF2B5EF4-FFF2-40B4-BE49-F238E27FC236}">
                <a16:creationId xmlns:a16="http://schemas.microsoft.com/office/drawing/2014/main" id="{EE8C0E46-B6B7-0BC2-5D12-3A280CCA52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809" t="32356" r="12226" b="19708"/>
          <a:stretch/>
        </p:blipFill>
        <p:spPr>
          <a:xfrm>
            <a:off x="16174720" y="711199"/>
            <a:ext cx="8395360" cy="113385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092D13E-7E99-53B1-DA74-11C866C84EDC}"/>
              </a:ext>
            </a:extLst>
          </p:cNvPr>
          <p:cNvSpPr txBox="1"/>
          <p:nvPr/>
        </p:nvSpPr>
        <p:spPr>
          <a:xfrm>
            <a:off x="1066800" y="4949318"/>
            <a:ext cx="18440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“</a:t>
            </a:r>
            <a:r>
              <a:rPr kumimoji="0" lang="pt-BR" sz="7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 doença do nosso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tempo é a desconexão</a:t>
            </a: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        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Roberto Crema</a:t>
            </a:r>
          </a:p>
        </p:txBody>
      </p:sp>
    </p:spTree>
    <p:extLst>
      <p:ext uri="{BB962C8B-B14F-4D97-AF65-F5344CB8AC3E}">
        <p14:creationId xmlns:p14="http://schemas.microsoft.com/office/powerpoint/2010/main" val="106702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20274BB1-3F81-3A77-DFEA-39ECCA8AA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C505FC10-649C-8481-AB60-A8832585A416}"/>
              </a:ext>
            </a:extLst>
          </p:cNvPr>
          <p:cNvSpPr txBox="1"/>
          <p:nvPr/>
        </p:nvSpPr>
        <p:spPr>
          <a:xfrm>
            <a:off x="6592838" y="3106933"/>
            <a:ext cx="1072361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50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Sociedade do Cansaço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F8794C-3A00-599C-D527-769C3D642D7D}"/>
              </a:ext>
            </a:extLst>
          </p:cNvPr>
          <p:cNvSpPr txBox="1"/>
          <p:nvPr/>
        </p:nvSpPr>
        <p:spPr>
          <a:xfrm>
            <a:off x="4189429" y="4536035"/>
            <a:ext cx="102996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“O excesso de estímulo e informação nos impede de viver a profundidade da experiência. A pausa é resistência. A pausa é liberdade. Sem pausa, a vida se torna mero desempenho.”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9398CF1-CD17-9C6D-DCFC-4510A2B859F5}"/>
              </a:ext>
            </a:extLst>
          </p:cNvPr>
          <p:cNvSpPr txBox="1"/>
          <p:nvPr/>
        </p:nvSpPr>
        <p:spPr>
          <a:xfrm>
            <a:off x="4374399" y="10120923"/>
            <a:ext cx="1029963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5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Byung-Chul</a:t>
            </a:r>
            <a:r>
              <a:rPr kumimoji="0" lang="pt-BR" sz="4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Han</a:t>
            </a:r>
          </a:p>
        </p:txBody>
      </p:sp>
      <p:pic>
        <p:nvPicPr>
          <p:cNvPr id="6" name="Imagem 5" descr="Homem olhando para o lado&#10;&#10;Descrição gerada automaticamente">
            <a:extLst>
              <a:ext uri="{FF2B5EF4-FFF2-40B4-BE49-F238E27FC236}">
                <a16:creationId xmlns:a16="http://schemas.microsoft.com/office/drawing/2014/main" id="{B7A10551-E57B-4465-F7FD-5A567807E8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19" t="12886" b="18889"/>
          <a:stretch/>
        </p:blipFill>
        <p:spPr>
          <a:xfrm>
            <a:off x="13620750" y="4536035"/>
            <a:ext cx="6903944" cy="69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9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E8C35B94-E17A-A948-1F6E-A0512D7C6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128DEE7-6176-8E1C-517C-4440C1C7A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8"/>
          <a:stretch/>
        </p:blipFill>
        <p:spPr>
          <a:xfrm>
            <a:off x="7044936" y="10"/>
            <a:ext cx="17339064" cy="13715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9513202" cy="13716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918C550-797E-4886-81F9-64EFE42E176A}"/>
              </a:ext>
            </a:extLst>
          </p:cNvPr>
          <p:cNvSpPr txBox="1"/>
          <p:nvPr/>
        </p:nvSpPr>
        <p:spPr>
          <a:xfrm>
            <a:off x="742188" y="2322576"/>
            <a:ext cx="6876288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5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ea typeface="+mj-ea"/>
                <a:cs typeface="+mj-cs"/>
              </a:rPr>
              <a:t>5 emoções básicas</a:t>
            </a: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5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 panose="020B0604020202020204" charset="0"/>
              <a:ea typeface="+mj-ea"/>
              <a:cs typeface="+mj-cs"/>
            </a:endParaRPr>
          </a:p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5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 panose="020B0604020202020204" charset="0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25118" y="1211580"/>
            <a:ext cx="146304" cy="1097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6488" y="4886960"/>
            <a:ext cx="6601968" cy="18288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C39D72-8C6A-AFB8-92FB-496481468288}"/>
              </a:ext>
            </a:extLst>
          </p:cNvPr>
          <p:cNvSpPr txBox="1"/>
          <p:nvPr/>
        </p:nvSpPr>
        <p:spPr>
          <a:xfrm>
            <a:off x="742188" y="5436108"/>
            <a:ext cx="6877812" cy="64145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Medo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  <a:p>
            <a:pPr marL="5715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Nojo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  <a:p>
            <a:pPr marL="5715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Alegria</a:t>
            </a:r>
          </a:p>
          <a:p>
            <a:pPr marL="5715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Tristeza</a:t>
            </a:r>
          </a:p>
          <a:p>
            <a:pPr marL="57150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6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Raiva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B5FE4D9-4E6B-C1CE-2BDA-793CBDE92844}"/>
              </a:ext>
            </a:extLst>
          </p:cNvPr>
          <p:cNvSpPr txBox="1"/>
          <p:nvPr/>
        </p:nvSpPr>
        <p:spPr>
          <a:xfrm>
            <a:off x="742188" y="12006846"/>
            <a:ext cx="845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WWW.ATLASOFEMOTIONS.ORG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4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044BC8C4-8486-82F2-9648-F4C70FFBB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>
            <a:extLst>
              <a:ext uri="{FF2B5EF4-FFF2-40B4-BE49-F238E27FC236}">
                <a16:creationId xmlns:a16="http://schemas.microsoft.com/office/drawing/2014/main" id="{793E2B36-D0AB-1942-6A75-CB59F33A1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594" y="6567726"/>
            <a:ext cx="1449081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5000" b="1" dirty="0">
                <a:latin typeface="Helvetica Neue" panose="020B0604020202020204" charset="0"/>
                <a:ea typeface="MS PGothic" panose="020B0600070205080204" pitchFamily="34" charset="-128"/>
                <a:cs typeface="Calibri" panose="020F0502020204030204" pitchFamily="34" charset="0"/>
              </a:rPr>
              <a:t>SUCESSO (causa) </a:t>
            </a:r>
            <a:r>
              <a:rPr lang="en-US" altLang="en-US" sz="5000" b="1" dirty="0">
                <a:latin typeface="Helvetica Neue" panose="020B0604020202020204" charset="0"/>
                <a:ea typeface="MS PGothic" panose="020B060007020508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      FELICIDADE (</a:t>
            </a:r>
            <a:r>
              <a:rPr lang="en-US" altLang="en-US" sz="5000" b="1" dirty="0" err="1">
                <a:latin typeface="Helvetica Neue" panose="020B0604020202020204" charset="0"/>
                <a:ea typeface="MS PGothic" panose="020B060007020508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efeito</a:t>
            </a:r>
            <a:r>
              <a:rPr lang="en-US" altLang="en-US" sz="5000" b="1" dirty="0">
                <a:latin typeface="Helvetica Neue" panose="020B0604020202020204" charset="0"/>
                <a:ea typeface="MS PGothic" panose="020B0600070205080204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lang="en-US" altLang="en-US" sz="5000" b="1" dirty="0">
              <a:latin typeface="Helvetica Neue" panose="020B060402020202020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CFD34C2-695E-8BB3-F3F9-FFE1E4F2DB26}"/>
              </a:ext>
            </a:extLst>
          </p:cNvPr>
          <p:cNvSpPr/>
          <p:nvPr/>
        </p:nvSpPr>
        <p:spPr>
          <a:xfrm>
            <a:off x="10809001" y="6732565"/>
            <a:ext cx="523048" cy="532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910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580615B6-3A18-FB25-EF8B-1257A34C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3B28CA29-E3FB-6C7B-0CF6-0382576AC60C}"/>
              </a:ext>
            </a:extLst>
          </p:cNvPr>
          <p:cNvSpPr/>
          <p:nvPr/>
        </p:nvSpPr>
        <p:spPr>
          <a:xfrm>
            <a:off x="10250596" y="5087892"/>
            <a:ext cx="931754" cy="1520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000"/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E980A949-D374-C92F-D16D-C0952A75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951" y="7107981"/>
            <a:ext cx="1574911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5000" b="1" dirty="0">
                <a:solidFill>
                  <a:srgbClr val="545452"/>
                </a:solidFill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SUCESSO (</a:t>
            </a:r>
            <a:r>
              <a:rPr lang="en-US" altLang="en-US" sz="5000" b="1" dirty="0" err="1">
                <a:solidFill>
                  <a:srgbClr val="545452"/>
                </a:solidFill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efeito</a:t>
            </a:r>
            <a:r>
              <a:rPr lang="en-US" altLang="en-US" sz="5000" b="1" dirty="0">
                <a:solidFill>
                  <a:srgbClr val="545452"/>
                </a:solidFill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) </a:t>
            </a:r>
            <a:r>
              <a:rPr lang="en-US" altLang="en-US" sz="5000" b="1" dirty="0">
                <a:solidFill>
                  <a:srgbClr val="545452"/>
                </a:solidFill>
                <a:latin typeface="+mn-lt"/>
                <a:ea typeface="MS PGothic" panose="020B060007020508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       FELICIDADE (causa)</a:t>
            </a:r>
            <a:endParaRPr lang="en-US" altLang="en-US" sz="5000" b="1" dirty="0">
              <a:solidFill>
                <a:srgbClr val="545452"/>
              </a:solidFill>
              <a:latin typeface="+mn-lt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BF5271AF-F6FE-BFE5-848E-A2EE6786E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951" y="5455563"/>
            <a:ext cx="1554409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5000" b="1" dirty="0">
                <a:solidFill>
                  <a:srgbClr val="545452"/>
                </a:solidFill>
                <a:latin typeface="+mn-lt"/>
                <a:ea typeface="MS PGothic" panose="020B0600070205080204" pitchFamily="34" charset="-128"/>
                <a:cs typeface="Arial" panose="020B0604020202020204" pitchFamily="34" charset="0"/>
              </a:rPr>
              <a:t>SUCESSO (causa) </a:t>
            </a:r>
            <a:r>
              <a:rPr lang="en-US" altLang="en-US" sz="5000" b="1" dirty="0">
                <a:solidFill>
                  <a:srgbClr val="545452"/>
                </a:solidFill>
                <a:latin typeface="+mn-lt"/>
                <a:ea typeface="MS PGothic" panose="020B060007020508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       FELICIDADE (</a:t>
            </a:r>
            <a:r>
              <a:rPr lang="en-US" altLang="en-US" sz="5000" b="1" dirty="0" err="1">
                <a:solidFill>
                  <a:srgbClr val="545452"/>
                </a:solidFill>
                <a:latin typeface="+mn-lt"/>
                <a:ea typeface="MS PGothic" panose="020B060007020508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efeito</a:t>
            </a:r>
            <a:r>
              <a:rPr lang="en-US" altLang="en-US" sz="5000" b="1" dirty="0">
                <a:solidFill>
                  <a:srgbClr val="545452"/>
                </a:solidFill>
                <a:latin typeface="+mn-lt"/>
                <a:ea typeface="MS PGothic" panose="020B060007020508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altLang="en-US" sz="5000" b="1" dirty="0">
              <a:solidFill>
                <a:srgbClr val="545452"/>
              </a:solidFill>
              <a:latin typeface="+mn-lt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59530118-CE3E-56F7-4961-1547B6FE6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5151" y="5935548"/>
            <a:ext cx="13772799" cy="0"/>
          </a:xfrm>
          <a:prstGeom prst="line">
            <a:avLst/>
          </a:prstGeom>
          <a:noFill/>
          <a:ln w="635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651B9D1-EB11-AEAD-6FE0-218EAA8CC605}"/>
              </a:ext>
            </a:extLst>
          </p:cNvPr>
          <p:cNvSpPr/>
          <p:nvPr/>
        </p:nvSpPr>
        <p:spPr>
          <a:xfrm flipH="1">
            <a:off x="10250596" y="6858000"/>
            <a:ext cx="931753" cy="1520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000"/>
          </a:p>
        </p:txBody>
      </p:sp>
    </p:spTree>
    <p:extLst>
      <p:ext uri="{BB962C8B-B14F-4D97-AF65-F5344CB8AC3E}">
        <p14:creationId xmlns:p14="http://schemas.microsoft.com/office/powerpoint/2010/main" val="2911710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45B5C630-9057-6A96-B835-25CFBD22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">
            <a:extLst>
              <a:ext uri="{FF2B5EF4-FFF2-40B4-BE49-F238E27FC236}">
                <a16:creationId xmlns:a16="http://schemas.microsoft.com/office/drawing/2014/main" id="{5C271E91-76EB-B312-E0A0-DDE9B7162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32" y="1966694"/>
            <a:ext cx="13651608" cy="685743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3C22EB-C9FF-D613-5FBA-1E7EA0A64649}"/>
              </a:ext>
            </a:extLst>
          </p:cNvPr>
          <p:cNvSpPr txBox="1"/>
          <p:nvPr/>
        </p:nvSpPr>
        <p:spPr>
          <a:xfrm>
            <a:off x="6367132" y="3371850"/>
            <a:ext cx="15464168" cy="6101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5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Calibri" panose="020F0502020204030204" pitchFamily="34" charset="0"/>
                <a:cs typeface="Helvetica" panose="020B0604020202020204" pitchFamily="34" charset="0"/>
              </a:rPr>
              <a:t>O QUE É SUCESSO?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B0604020202020204" charset="0"/>
                <a:ea typeface="Calibri" panose="020F0502020204030204" pitchFamily="34" charset="0"/>
                <a:cs typeface="Helvetica" panose="020B0604020202020204" pitchFamily="34" charset="0"/>
              </a:rPr>
              <a:t>Rir muito e com frequência; ganhar o respeito de pessoas inteligentes e o afeto das crianças; merecer a consideração de críticos honestos e suportar a traição de falsos amigos; apreciar a beleza, encontrar o melhor nos outros; deixar o mundo um pouco melhor, seja por uma saudável criança, um canteiro de jardim ou uma redimida condição social; saber que ao menos uma vida respirou mais fácil porque você viveu.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B0604020202020204" charset="0"/>
                <a:ea typeface="Calibri" panose="020F0502020204030204" pitchFamily="34" charset="0"/>
                <a:cs typeface="Helvetica" panose="020B0604020202020204" pitchFamily="34" charset="0"/>
              </a:rPr>
              <a:t>Isto é ter sucesso!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pt-BR" sz="2800" b="1" kern="1200" dirty="0">
              <a:latin typeface="Helvetica Neue" panose="020B060402020202020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panose="020B060402020202020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panose="020B0604020202020204" charset="0"/>
                <a:ea typeface="Calibri" panose="020F0502020204030204" pitchFamily="34" charset="0"/>
                <a:cs typeface="Helvetica" panose="020B0604020202020204" pitchFamily="34" charset="0"/>
              </a:rPr>
              <a:t>Ralph Waldo Emerson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agem 12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B463EB53-45F9-D483-B289-A8A24C0EE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0"/>
          <a:stretch/>
        </p:blipFill>
        <p:spPr>
          <a:xfrm>
            <a:off x="380999" y="1966694"/>
            <a:ext cx="5986133" cy="91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D22FCC3E-F912-5BE0-1746-C96EFE366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ao ar livre, estrada, homem&#10;&#10;Descrição gerada automaticamente">
            <a:extLst>
              <a:ext uri="{FF2B5EF4-FFF2-40B4-BE49-F238E27FC236}">
                <a16:creationId xmlns:a16="http://schemas.microsoft.com/office/drawing/2014/main" id="{8C25132D-FD64-322A-551D-159E46DB33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45"/>
          <a:stretch/>
        </p:blipFill>
        <p:spPr>
          <a:xfrm>
            <a:off x="12801600" y="2111706"/>
            <a:ext cx="11582400" cy="913849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91F0737-69C9-0ED9-1C46-B7CF58A71591}"/>
              </a:ext>
            </a:extLst>
          </p:cNvPr>
          <p:cNvSpPr txBox="1"/>
          <p:nvPr/>
        </p:nvSpPr>
        <p:spPr>
          <a:xfrm>
            <a:off x="3925514" y="4732986"/>
            <a:ext cx="1653297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Exercício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diário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, a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primeira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coisa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pela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manhã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ou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a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última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coisa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antes de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dormir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3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coisas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pela qual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você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é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grato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que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tenham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5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acontecido</a:t>
            </a:r>
            <a:r>
              <a:rPr kumimoji="0" lang="en-US" sz="5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 no dia.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2B559C-DF7B-EFF3-CA0E-EC19853ACDF6}"/>
              </a:ext>
            </a:extLst>
          </p:cNvPr>
          <p:cNvSpPr txBox="1"/>
          <p:nvPr/>
        </p:nvSpPr>
        <p:spPr>
          <a:xfrm>
            <a:off x="8023861" y="3721610"/>
            <a:ext cx="75362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Prática da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Calibri" panose="020F0502020204030204" pitchFamily="34" charset="0"/>
              </a:rPr>
              <a:t>Gratidão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65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59b309180_0_77"/>
          <p:cNvSpPr/>
          <p:nvPr/>
        </p:nvSpPr>
        <p:spPr>
          <a:xfrm>
            <a:off x="1070919" y="3132112"/>
            <a:ext cx="22242300" cy="7982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D00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g1f59b309180_0_77"/>
          <p:cNvSpPr/>
          <p:nvPr/>
        </p:nvSpPr>
        <p:spPr>
          <a:xfrm>
            <a:off x="8083139" y="2741150"/>
            <a:ext cx="79509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g1f59b309180_0_77"/>
          <p:cNvSpPr txBox="1"/>
          <p:nvPr/>
        </p:nvSpPr>
        <p:spPr>
          <a:xfrm>
            <a:off x="10890450" y="2665162"/>
            <a:ext cx="26031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066"/>
              </a:buClr>
              <a:buSzPts val="5400"/>
              <a:buFont typeface="Avenir"/>
              <a:buNone/>
            </a:pPr>
            <a:r>
              <a:rPr lang="en-US" sz="5400" b="1" i="0" u="none" strike="noStrike" cap="none">
                <a:solidFill>
                  <a:srgbClr val="030066"/>
                </a:solidFill>
                <a:latin typeface="Avenir"/>
                <a:ea typeface="Avenir"/>
                <a:cs typeface="Avenir"/>
                <a:sym typeface="Avenir"/>
              </a:rPr>
              <a:t>TÍTULO</a:t>
            </a:r>
            <a:endParaRPr/>
          </a:p>
        </p:txBody>
      </p:sp>
      <p:sp>
        <p:nvSpPr>
          <p:cNvPr id="66" name="Google Shape;66;g1f59b309180_0_77"/>
          <p:cNvSpPr txBox="1"/>
          <p:nvPr/>
        </p:nvSpPr>
        <p:spPr>
          <a:xfrm>
            <a:off x="2933700" y="5676777"/>
            <a:ext cx="190500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457200">
              <a:buClr>
                <a:srgbClr val="000000"/>
              </a:buClr>
            </a:pPr>
            <a:r>
              <a:rPr lang="pt-BR" sz="88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SAÚDE MENTAL &amp; INTELIGÊNCIA EMOCIONAL</a:t>
            </a:r>
            <a:endParaRPr lang="pt-BR" sz="7200" b="1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1ACD53A4-C8E3-7129-2B9A-7E59768DB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333234" y="-5332376"/>
            <a:ext cx="13716000" cy="24382466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622" y="0"/>
            <a:ext cx="18141692" cy="13715144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298982" y="-3371680"/>
            <a:ext cx="9789128" cy="24387092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A21671-9BD0-E2FC-FF54-2D7FE5B9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30"/>
          <a:stretch/>
        </p:blipFill>
        <p:spPr>
          <a:xfrm>
            <a:off x="914400" y="914400"/>
            <a:ext cx="22555200" cy="11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2672931E-9D47-80F5-8E9C-7C1003CE1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4183866A-1688-0164-5ADC-107AA2D8A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D1376E9-EAD5-3804-DE03-90CB69D88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D9B9FB7-EEFC-1EA7-7736-60FC64C45C3B}"/>
              </a:ext>
            </a:extLst>
          </p:cNvPr>
          <p:cNvSpPr txBox="1"/>
          <p:nvPr/>
        </p:nvSpPr>
        <p:spPr>
          <a:xfrm>
            <a:off x="10219692" y="4620845"/>
            <a:ext cx="70790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“</a:t>
            </a:r>
            <a:r>
              <a:rPr kumimoji="0" lang="pt-BR" sz="5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Felicidade é seguir desejando aquilo que já se possui</a:t>
            </a:r>
            <a:r>
              <a:rPr kumimoji="0" lang="pt-BR" sz="5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29B5F2-97EA-2FD2-7601-17091D31E764}"/>
              </a:ext>
            </a:extLst>
          </p:cNvPr>
          <p:cNvSpPr txBox="1"/>
          <p:nvPr/>
        </p:nvSpPr>
        <p:spPr>
          <a:xfrm>
            <a:off x="11463131" y="7790944"/>
            <a:ext cx="58356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Santo Agostinho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</p:txBody>
      </p:sp>
      <p:pic>
        <p:nvPicPr>
          <p:cNvPr id="11" name="Imagem 10" descr="Desenho de um homem&#10;&#10;Descrição gerada automaticamente com confiança média">
            <a:extLst>
              <a:ext uri="{FF2B5EF4-FFF2-40B4-BE49-F238E27FC236}">
                <a16:creationId xmlns:a16="http://schemas.microsoft.com/office/drawing/2014/main" id="{0F9D7354-4D21-6AFB-1093-7F773DD19F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" t="833" r="44531" b="-833"/>
          <a:stretch/>
        </p:blipFill>
        <p:spPr>
          <a:xfrm>
            <a:off x="251458" y="2381250"/>
            <a:ext cx="9459415" cy="96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7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relógio, luz, desenho, placar&#10;&#10;Descrição gerada automaticamente">
            <a:extLst>
              <a:ext uri="{FF2B5EF4-FFF2-40B4-BE49-F238E27FC236}">
                <a16:creationId xmlns:a16="http://schemas.microsoft.com/office/drawing/2014/main" id="{11B60C82-007E-1714-4B50-198BEAE27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233" y="5951054"/>
            <a:ext cx="4346054" cy="19523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7C98F3C-6D21-95A1-1F73-9299973D8841}"/>
              </a:ext>
            </a:extLst>
          </p:cNvPr>
          <p:cNvSpPr txBox="1"/>
          <p:nvPr/>
        </p:nvSpPr>
        <p:spPr>
          <a:xfrm>
            <a:off x="9894703" y="4974890"/>
            <a:ext cx="6511157" cy="293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5000" b="1" dirty="0">
                <a:solidFill>
                  <a:schemeClr val="bg1"/>
                </a:solidFill>
              </a:rPr>
              <a:t>@</a:t>
            </a:r>
            <a:r>
              <a:rPr lang="en-US" sz="5000" b="1" dirty="0" err="1">
                <a:solidFill>
                  <a:schemeClr val="bg1"/>
                </a:solidFill>
              </a:rPr>
              <a:t>gus.arns</a:t>
            </a:r>
            <a:endParaRPr lang="en-US" sz="5000" b="1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5000" b="1" dirty="0">
                <a:solidFill>
                  <a:schemeClr val="bg1"/>
                </a:solidFill>
              </a:rPr>
              <a:t>@</a:t>
            </a:r>
            <a:r>
              <a:rPr lang="en-US" sz="5000" b="1" dirty="0" err="1">
                <a:solidFill>
                  <a:schemeClr val="bg1"/>
                </a:solidFill>
              </a:rPr>
              <a:t>gustavo_arns</a:t>
            </a:r>
            <a:endParaRPr lang="en-US" sz="5000" b="1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025FF-B0B0-694B-54ED-13C8BF6F9A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683" y="6927218"/>
            <a:ext cx="1149829" cy="1149829"/>
          </a:xfrm>
          <a:prstGeom prst="rect">
            <a:avLst/>
          </a:prstGeom>
        </p:spPr>
      </p:pic>
      <p:pic>
        <p:nvPicPr>
          <p:cNvPr id="5" name="Imagem 4" descr="Uma imagem contendo clip-art, kit de primeiros socorros&#10;&#10;Descrição gerada automaticamente">
            <a:extLst>
              <a:ext uri="{FF2B5EF4-FFF2-40B4-BE49-F238E27FC236}">
                <a16:creationId xmlns:a16="http://schemas.microsoft.com/office/drawing/2014/main" id="{942CF1A7-0F39-105F-28CF-3210DFA9DB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133" y="5584235"/>
            <a:ext cx="800927" cy="80092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de camisa preta&#10;&#10;Descrição gerada automaticamente">
            <a:extLst>
              <a:ext uri="{FF2B5EF4-FFF2-40B4-BE49-F238E27FC236}">
                <a16:creationId xmlns:a16="http://schemas.microsoft.com/office/drawing/2014/main" id="{C8EF099E-4E0F-B13D-1D6A-FD672242F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9563" y="1905000"/>
            <a:ext cx="16843645" cy="9474550"/>
          </a:xfrm>
          <a:prstGeom prst="rect">
            <a:avLst/>
          </a:prstGeom>
        </p:spPr>
      </p:pic>
      <p:sp>
        <p:nvSpPr>
          <p:cNvPr id="71" name="Google Shape;71;g302221f0a45_3_28"/>
          <p:cNvSpPr/>
          <p:nvPr/>
        </p:nvSpPr>
        <p:spPr>
          <a:xfrm>
            <a:off x="5094524" y="2665800"/>
            <a:ext cx="13634400" cy="932700"/>
          </a:xfrm>
          <a:prstGeom prst="roundRect">
            <a:avLst>
              <a:gd name="adj" fmla="val 15000"/>
            </a:avLst>
          </a:prstGeom>
          <a:solidFill>
            <a:srgbClr val="FFD00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g302221f0a45_3_28"/>
          <p:cNvSpPr txBox="1"/>
          <p:nvPr/>
        </p:nvSpPr>
        <p:spPr>
          <a:xfrm>
            <a:off x="5774880" y="2663750"/>
            <a:ext cx="122463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066"/>
              </a:buClr>
              <a:buSzPts val="5400"/>
              <a:buFont typeface="Avenir"/>
              <a:buNone/>
            </a:pPr>
            <a:r>
              <a:rPr lang="en-US" sz="5400" b="1">
                <a:solidFill>
                  <a:srgbClr val="030066"/>
                </a:solidFill>
                <a:latin typeface="Avenir"/>
                <a:ea typeface="Avenir"/>
                <a:cs typeface="Avenir"/>
                <a:sym typeface="Avenir"/>
              </a:rPr>
              <a:t>BREVE APRESENTAÇÃO</a:t>
            </a:r>
            <a:endParaRPr/>
          </a:p>
        </p:txBody>
      </p:sp>
      <p:sp>
        <p:nvSpPr>
          <p:cNvPr id="73" name="Google Shape;73;g302221f0a45_3_28"/>
          <p:cNvSpPr txBox="1"/>
          <p:nvPr/>
        </p:nvSpPr>
        <p:spPr>
          <a:xfrm>
            <a:off x="650425" y="4539350"/>
            <a:ext cx="14646725" cy="6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r>
              <a:rPr lang="pt-BR" sz="4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Gustavo Arns</a:t>
            </a:r>
          </a:p>
          <a:p>
            <a:pPr defTabSz="457200">
              <a:buClr>
                <a:srgbClr val="000000"/>
              </a:buClr>
            </a:pPr>
            <a:endParaRPr lang="pt-BR" sz="40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just" defTabSz="457200">
              <a:buClr>
                <a:srgbClr val="000000"/>
              </a:buClr>
            </a:pPr>
            <a:r>
              <a:rPr lang="pt-BR" sz="4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Idealizador do Congresso Internacional de Felicidade. </a:t>
            </a:r>
          </a:p>
          <a:p>
            <a:pPr algn="just" defTabSz="457200">
              <a:buClr>
                <a:srgbClr val="000000"/>
              </a:buClr>
            </a:pPr>
            <a:r>
              <a:rPr lang="pt-BR" sz="4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Co-fundador</a:t>
            </a:r>
            <a:r>
              <a:rPr lang="pt-BR" sz="4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 Centro de Estudos de Felicidade com sedes no Brasil, Canadá e Argentina e presidente da Escola Brasileira de Ciências Holísticas. Consultor de empresas e palestrante. Mestrado em: Masters </a:t>
            </a:r>
            <a:r>
              <a:rPr lang="pt-BR" sz="4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</a:t>
            </a:r>
            <a:r>
              <a:rPr lang="pt-BR" sz="4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4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arts</a:t>
            </a:r>
            <a:r>
              <a:rPr lang="pt-BR" sz="4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pt-BR" sz="4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Happiness</a:t>
            </a:r>
            <a:r>
              <a:rPr lang="pt-BR" sz="4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na </a:t>
            </a:r>
            <a:r>
              <a:rPr lang="pt-BR" sz="4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Centenary</a:t>
            </a:r>
            <a:r>
              <a:rPr lang="pt-BR" sz="4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4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</a:t>
            </a:r>
            <a:r>
              <a:rPr lang="pt-BR" sz="4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nos Estados Unidos. Recebeu nas Filipinas o prêmio </a:t>
            </a:r>
            <a:r>
              <a:rPr lang="pt-BR" sz="4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Gusi</a:t>
            </a:r>
            <a:r>
              <a:rPr lang="pt-BR" sz="4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pela paz. É Professor da Pós Graduação em Psicologia Positiva da USP, PUC-RS, PUC-PR e do MBA da Unicamp.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8">
            <a:extLst>
              <a:ext uri="{FF2B5EF4-FFF2-40B4-BE49-F238E27FC236}">
                <a16:creationId xmlns:a16="http://schemas.microsoft.com/office/drawing/2014/main" id="{0CD3D566-C04A-1A5B-D3DD-4FAE559B592B}"/>
              </a:ext>
            </a:extLst>
          </p:cNvPr>
          <p:cNvSpPr txBox="1"/>
          <p:nvPr/>
        </p:nvSpPr>
        <p:spPr>
          <a:xfrm>
            <a:off x="1731384" y="5857842"/>
            <a:ext cx="20252316" cy="1298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just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O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Brasil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é o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país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que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mais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tem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casos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de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ansiedade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depressão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. (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Usp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-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fev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2021).</a:t>
            </a:r>
          </a:p>
          <a:p>
            <a:pPr marL="0" marR="0" lvl="0" indent="0" algn="just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</p:txBody>
      </p:sp>
      <p:sp>
        <p:nvSpPr>
          <p:cNvPr id="3" name="TextBox 29">
            <a:extLst>
              <a:ext uri="{FF2B5EF4-FFF2-40B4-BE49-F238E27FC236}">
                <a16:creationId xmlns:a16="http://schemas.microsoft.com/office/drawing/2014/main" id="{BE2CF52A-2703-D8FA-CCBB-2F96CB223FD0}"/>
              </a:ext>
            </a:extLst>
          </p:cNvPr>
          <p:cNvSpPr txBox="1"/>
          <p:nvPr/>
        </p:nvSpPr>
        <p:spPr>
          <a:xfrm>
            <a:off x="1731386" y="3610843"/>
            <a:ext cx="21433414" cy="1756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1" indent="-342900" algn="just" defTabSz="60963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Transtornos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como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depressão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ansiedade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já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atingem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cerca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de 1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bilhão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de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pessoas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no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planeta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– 14% delas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são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adolescentes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. (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Organização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Mundial da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Saúde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jun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/2022)</a:t>
            </a:r>
          </a:p>
        </p:txBody>
      </p:sp>
      <p:sp>
        <p:nvSpPr>
          <p:cNvPr id="4" name="TextBox 26">
            <a:extLst>
              <a:ext uri="{FF2B5EF4-FFF2-40B4-BE49-F238E27FC236}">
                <a16:creationId xmlns:a16="http://schemas.microsoft.com/office/drawing/2014/main" id="{631BDA44-C3C0-4472-6EC5-850DFCD6D61C}"/>
              </a:ext>
            </a:extLst>
          </p:cNvPr>
          <p:cNvSpPr txBox="1"/>
          <p:nvPr/>
        </p:nvSpPr>
        <p:spPr>
          <a:xfrm>
            <a:off x="1855210" y="8767335"/>
            <a:ext cx="19141399" cy="1756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1" indent="-342900" algn="just" defTabSz="60963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prevalência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de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depressão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no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Brasil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é a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maior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entre as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nações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em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desenvolvimento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, com um total de 10,4% de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indivíduos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atingidos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. (Harvard)</a:t>
            </a:r>
          </a:p>
        </p:txBody>
      </p:sp>
      <p:sp>
        <p:nvSpPr>
          <p:cNvPr id="5" name="TextBox 28">
            <a:extLst>
              <a:ext uri="{FF2B5EF4-FFF2-40B4-BE49-F238E27FC236}">
                <a16:creationId xmlns:a16="http://schemas.microsoft.com/office/drawing/2014/main" id="{7662CAE5-F3A4-A1AB-7724-BC6DF75D4227}"/>
              </a:ext>
            </a:extLst>
          </p:cNvPr>
          <p:cNvSpPr txBox="1"/>
          <p:nvPr/>
        </p:nvSpPr>
        <p:spPr>
          <a:xfrm>
            <a:off x="1855210" y="6965607"/>
            <a:ext cx="19389049" cy="12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+mn-ea"/>
              <a:cs typeface="+mn-cs"/>
            </a:endParaRPr>
          </a:p>
          <a:p>
            <a:pPr marL="342900" marR="0" lvl="1" indent="-342900" algn="just" defTabSz="60963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O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brasileiro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é o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povo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mais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ansioso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do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mundo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. (OMS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jun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/22)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>
          <a:extLst>
            <a:ext uri="{FF2B5EF4-FFF2-40B4-BE49-F238E27FC236}">
              <a16:creationId xmlns:a16="http://schemas.microsoft.com/office/drawing/2014/main" id="{9CDE2BD4-BC35-7269-3FD2-8F418E7E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8">
            <a:extLst>
              <a:ext uri="{FF2B5EF4-FFF2-40B4-BE49-F238E27FC236}">
                <a16:creationId xmlns:a16="http://schemas.microsoft.com/office/drawing/2014/main" id="{7F720AC5-779C-513C-6188-60717A4DAC2B}"/>
              </a:ext>
            </a:extLst>
          </p:cNvPr>
          <p:cNvSpPr txBox="1"/>
          <p:nvPr/>
        </p:nvSpPr>
        <p:spPr>
          <a:xfrm>
            <a:off x="1344466" y="3023497"/>
            <a:ext cx="20982133" cy="2679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1" indent="-342900" algn="l" defTabSz="60963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gastos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mundiais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relacionados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a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transtornos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emocionais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psicológicos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podem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chegar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a US$ 6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trilhões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até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2030 –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mais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do que a soma dos custos com diabetes,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doenças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respiratórias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câncer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. (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Fórum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Econômico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Mundial)</a:t>
            </a:r>
          </a:p>
        </p:txBody>
      </p:sp>
      <p:sp>
        <p:nvSpPr>
          <p:cNvPr id="7" name="TextBox 39">
            <a:extLst>
              <a:ext uri="{FF2B5EF4-FFF2-40B4-BE49-F238E27FC236}">
                <a16:creationId xmlns:a16="http://schemas.microsoft.com/office/drawing/2014/main" id="{32D95180-C92E-F5E1-5DAA-591F19990B72}"/>
              </a:ext>
            </a:extLst>
          </p:cNvPr>
          <p:cNvSpPr txBox="1"/>
          <p:nvPr/>
        </p:nvSpPr>
        <p:spPr>
          <a:xfrm>
            <a:off x="1211116" y="6304002"/>
            <a:ext cx="20380037" cy="1756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1" indent="-342900" algn="l" defTabSz="60963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Nos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últimos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dez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anos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, a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concessão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de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auxílio-doença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acidentário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devido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a tais males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aumentou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em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quase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em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20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vezes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. (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Ministério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da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Previdência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Social)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7695E327-BC97-E885-0A93-01D93A63A689}"/>
              </a:ext>
            </a:extLst>
          </p:cNvPr>
          <p:cNvSpPr txBox="1"/>
          <p:nvPr/>
        </p:nvSpPr>
        <p:spPr>
          <a:xfrm>
            <a:off x="1211117" y="8495563"/>
            <a:ext cx="20380036" cy="1756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1" indent="-342900" algn="l" defTabSz="60963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9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em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cada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10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brasileiros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no mercado de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trabalho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apresentam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sintomas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de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ansiedade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(ISMA-BR, </a:t>
            </a:r>
            <a:r>
              <a:rPr kumimoji="0" lang="en-US" sz="4000" i="0" u="none" strike="noStrike" kern="1200" cap="none" spc="0" normalizeH="0" baseline="0" noProof="0" dirty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representante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+mn-cs"/>
              </a:rPr>
              <a:t> local da International Stress Management Association)</a:t>
            </a:r>
          </a:p>
        </p:txBody>
      </p:sp>
    </p:spTree>
    <p:extLst>
      <p:ext uri="{BB962C8B-B14F-4D97-AF65-F5344CB8AC3E}">
        <p14:creationId xmlns:p14="http://schemas.microsoft.com/office/powerpoint/2010/main" val="295982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333234" y="-5332376"/>
            <a:ext cx="13716000" cy="24382466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622" y="0"/>
            <a:ext cx="18141692" cy="13715144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298982" y="-3371680"/>
            <a:ext cx="9789128" cy="24387092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 descr="Uma imagem contendo Logotipo&#10;&#10;Descrição gerada automaticamente">
            <a:extLst>
              <a:ext uri="{FF2B5EF4-FFF2-40B4-BE49-F238E27FC236}">
                <a16:creationId xmlns:a16="http://schemas.microsoft.com/office/drawing/2014/main" id="{2A7883B5-B353-B745-5BE6-260A8EF52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914400" y="914400"/>
            <a:ext cx="22555200" cy="1188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Homem em pé em frente a parede branca&#10;&#10;Descrição gerada automaticamente">
            <a:extLst>
              <a:ext uri="{FF2B5EF4-FFF2-40B4-BE49-F238E27FC236}">
                <a16:creationId xmlns:a16="http://schemas.microsoft.com/office/drawing/2014/main" id="{CD3F4342-AF88-5F84-CEDD-01B113889C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1"/>
          <a:stretch/>
        </p:blipFill>
        <p:spPr>
          <a:xfrm>
            <a:off x="6694016" y="-142240"/>
            <a:ext cx="17689984" cy="1385824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6BC192F-FE5D-9236-EE85-AC41F33E9D9A}"/>
              </a:ext>
            </a:extLst>
          </p:cNvPr>
          <p:cNvSpPr txBox="1"/>
          <p:nvPr/>
        </p:nvSpPr>
        <p:spPr>
          <a:xfrm>
            <a:off x="1045802" y="4967826"/>
            <a:ext cx="8108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+mn-ea"/>
                <a:cs typeface="Times New Roman" panose="02020603050405020304" pitchFamily="18" charset="0"/>
              </a:rPr>
              <a:t>“Felicidade é uma habilidade que pode ser praticada e cultivada”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F8BF9F80-4268-1D5E-7C72-FF397EE06018}"/>
              </a:ext>
            </a:extLst>
          </p:cNvPr>
          <p:cNvSpPr/>
          <p:nvPr/>
        </p:nvSpPr>
        <p:spPr>
          <a:xfrm>
            <a:off x="10801350" y="4967826"/>
            <a:ext cx="5581650" cy="1694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Lora"/>
                <a:cs typeface="Times New Roman" panose="02020603050405020304" pitchFamily="18" charset="0"/>
              </a:rPr>
              <a:t>Richard Davidson - </a:t>
            </a:r>
            <a:r>
              <a:rPr kumimoji="0" lang="en-US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Lora"/>
                <a:cs typeface="Times New Roman" panose="02020603050405020304" pitchFamily="18" charset="0"/>
              </a:rPr>
              <a:t>Fundador</a:t>
            </a:r>
            <a:r>
              <a:rPr kumimoji="0" lang="en-US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Lora"/>
                <a:cs typeface="Times New Roman" panose="02020603050405020304" pitchFamily="18" charset="0"/>
              </a:rPr>
              <a:t> do Centro de </a:t>
            </a:r>
            <a:r>
              <a:rPr kumimoji="0" lang="en-US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Lora"/>
                <a:cs typeface="Times New Roman" panose="02020603050405020304" pitchFamily="18" charset="0"/>
              </a:rPr>
              <a:t>Investigação</a:t>
            </a:r>
            <a:r>
              <a:rPr kumimoji="0" lang="en-US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Lora"/>
                <a:cs typeface="Times New Roman" panose="02020603050405020304" pitchFamily="18" charset="0"/>
              </a:rPr>
              <a:t> de </a:t>
            </a:r>
            <a:r>
              <a:rPr kumimoji="0" lang="en-US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Lora"/>
                <a:cs typeface="Times New Roman" panose="02020603050405020304" pitchFamily="18" charset="0"/>
              </a:rPr>
              <a:t>Saúde</a:t>
            </a:r>
            <a:r>
              <a:rPr kumimoji="0" lang="en-US" sz="3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Lora"/>
                <a:cs typeface="Times New Roman" panose="02020603050405020304" pitchFamily="18" charset="0"/>
              </a:rPr>
              <a:t> da </a:t>
            </a:r>
            <a:r>
              <a:rPr kumimoji="0" lang="en-US" sz="320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 panose="020B0604020202020204" charset="0"/>
                <a:ea typeface="Lora"/>
                <a:cs typeface="Times New Roman" panose="02020603050405020304" pitchFamily="18" charset="0"/>
              </a:rPr>
              <a:t>Mente</a:t>
            </a:r>
            <a:endParaRPr kumimoji="0" lang="en-US" sz="32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 panose="020B0604020202020204" charset="0"/>
              <a:ea typeface="Lor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F72723D-1D5B-00CC-6CE0-F5F2C1C9A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478" y="935240"/>
            <a:ext cx="18285490" cy="10284147"/>
          </a:xfrm>
          <a:prstGeom prst="rect">
            <a:avLst/>
          </a:prstGeom>
        </p:spPr>
      </p:pic>
      <p:sp>
        <p:nvSpPr>
          <p:cNvPr id="3" name="Google Shape;147;p19">
            <a:extLst>
              <a:ext uri="{FF2B5EF4-FFF2-40B4-BE49-F238E27FC236}">
                <a16:creationId xmlns:a16="http://schemas.microsoft.com/office/drawing/2014/main" id="{19BD6C93-424B-FCA7-CF8B-3E7D6FCFCA57}"/>
              </a:ext>
            </a:extLst>
          </p:cNvPr>
          <p:cNvSpPr txBox="1">
            <a:spLocks/>
          </p:cNvSpPr>
          <p:nvPr/>
        </p:nvSpPr>
        <p:spPr>
          <a:xfrm>
            <a:off x="910547" y="5177559"/>
            <a:ext cx="11438402" cy="284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5000" i="1" dirty="0">
                <a:latin typeface="Helvetica Neue" panose="020B0604020202020204" charset="0"/>
              </a:rPr>
              <a:t>"mudanças duradouras requerem esforço e comprometimento todos os dias de nossas vidas"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047EE7A-810F-5867-4235-D61102589C88}"/>
              </a:ext>
            </a:extLst>
          </p:cNvPr>
          <p:cNvSpPr/>
          <p:nvPr/>
        </p:nvSpPr>
        <p:spPr>
          <a:xfrm>
            <a:off x="12627244" y="5177559"/>
            <a:ext cx="54745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buClr>
                <a:srgbClr val="000000"/>
              </a:buClr>
              <a:buSzPts val="1100"/>
            </a:pPr>
            <a:r>
              <a:rPr lang="pt-BR" sz="4400" kern="0" dirty="0" err="1">
                <a:solidFill>
                  <a:schemeClr val="tx1"/>
                </a:solidFill>
                <a:latin typeface="Helvetica Neue" panose="020B0604020202020204" charset="0"/>
                <a:sym typeface="Arial"/>
              </a:rPr>
              <a:t>Sonja</a:t>
            </a:r>
            <a:r>
              <a:rPr lang="pt-BR" sz="4400" kern="0" dirty="0">
                <a:solidFill>
                  <a:schemeClr val="tx1"/>
                </a:solidFill>
                <a:latin typeface="Helvetica Neue" panose="020B0604020202020204" charset="0"/>
                <a:sym typeface="Arial"/>
              </a:rPr>
              <a:t> </a:t>
            </a:r>
            <a:r>
              <a:rPr lang="pt-BR" sz="4400" kern="0" dirty="0" err="1">
                <a:solidFill>
                  <a:schemeClr val="tx1"/>
                </a:solidFill>
                <a:latin typeface="Helvetica Neue" panose="020B0604020202020204" charset="0"/>
                <a:sym typeface="Arial"/>
              </a:rPr>
              <a:t>Lyumbomirsky</a:t>
            </a:r>
            <a:endParaRPr lang="pt-BR" sz="4400" kern="0" dirty="0">
              <a:solidFill>
                <a:schemeClr val="tx1"/>
              </a:solidFill>
              <a:latin typeface="Helvetica Neue" panose="020B0604020202020204" charset="0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98D00434-424E-C0C3-8DE8-B005A12AD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Homem de terno e gravata olhando para o lado&#10;&#10;Descrição gerada automaticamente">
            <a:extLst>
              <a:ext uri="{FF2B5EF4-FFF2-40B4-BE49-F238E27FC236}">
                <a16:creationId xmlns:a16="http://schemas.microsoft.com/office/drawing/2014/main" id="{30F04152-856D-B07B-8DDC-9A6E5B91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91" r="8757"/>
          <a:stretch/>
        </p:blipFill>
        <p:spPr>
          <a:xfrm>
            <a:off x="20" y="10"/>
            <a:ext cx="8006058" cy="6777776"/>
          </a:xfrm>
          <a:prstGeom prst="rect">
            <a:avLst/>
          </a:prstGeom>
        </p:spPr>
      </p:pic>
      <p:pic>
        <p:nvPicPr>
          <p:cNvPr id="4" name="Content Placeholder 4" descr="Screen Shot 2018-03-22 at 16.13.50.png">
            <a:extLst>
              <a:ext uri="{FF2B5EF4-FFF2-40B4-BE49-F238E27FC236}">
                <a16:creationId xmlns:a16="http://schemas.microsoft.com/office/drawing/2014/main" id="{B419180D-5C3D-3CAB-32C1-1574BB0B4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r="22603" b="-1"/>
          <a:stretch/>
        </p:blipFill>
        <p:spPr>
          <a:xfrm>
            <a:off x="8188958" y="10"/>
            <a:ext cx="8028094" cy="6766550"/>
          </a:xfrm>
          <a:prstGeom prst="rect">
            <a:avLst/>
          </a:prstGeom>
        </p:spPr>
      </p:pic>
      <p:pic>
        <p:nvPicPr>
          <p:cNvPr id="7" name="Content Placeholder 3" descr="Screen Shot 2017-05-15 at 4.22.36 PM.png">
            <a:extLst>
              <a:ext uri="{FF2B5EF4-FFF2-40B4-BE49-F238E27FC236}">
                <a16:creationId xmlns:a16="http://schemas.microsoft.com/office/drawing/2014/main" id="{B4A995E5-FD65-0CBD-FB83-8DC16AF01E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1" r="-1" b="-1"/>
          <a:stretch/>
        </p:blipFill>
        <p:spPr>
          <a:xfrm>
            <a:off x="16377920" y="10"/>
            <a:ext cx="8006078" cy="6766550"/>
          </a:xfrm>
          <a:prstGeom prst="rect">
            <a:avLst/>
          </a:pr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E14AF86-6291-5BE1-D767-906C2137F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90"/>
          <a:stretch/>
        </p:blipFill>
        <p:spPr>
          <a:xfrm rot="21600000">
            <a:off x="20" y="6938204"/>
            <a:ext cx="8006058" cy="6777786"/>
          </a:xfrm>
          <a:prstGeom prst="rect">
            <a:avLst/>
          </a:prstGeom>
        </p:spPr>
      </p:pic>
      <p:pic>
        <p:nvPicPr>
          <p:cNvPr id="2" name="Content Placeholder 4" descr="Screen Shot 2017-05-15 at 4.23.09 PM.png">
            <a:extLst>
              <a:ext uri="{FF2B5EF4-FFF2-40B4-BE49-F238E27FC236}">
                <a16:creationId xmlns:a16="http://schemas.microsoft.com/office/drawing/2014/main" id="{617AD0B4-0D04-67BF-5159-F98ABCEAD4D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" r="21430" b="-1"/>
          <a:stretch/>
        </p:blipFill>
        <p:spPr>
          <a:xfrm>
            <a:off x="8188958" y="6938204"/>
            <a:ext cx="8028094" cy="6766560"/>
          </a:xfrm>
          <a:prstGeom prst="rect">
            <a:avLst/>
          </a:prstGeom>
        </p:spPr>
      </p:pic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CBC54AB2-63AE-CBE6-0B20-56C4BD17B13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1" b="34631"/>
          <a:stretch/>
        </p:blipFill>
        <p:spPr>
          <a:xfrm>
            <a:off x="16399932" y="6938204"/>
            <a:ext cx="7984068" cy="67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670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590</Words>
  <Application>Microsoft Office PowerPoint</Application>
  <PresentationFormat>Personalizar</PresentationFormat>
  <Paragraphs>71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Wingdings</vt:lpstr>
      <vt:lpstr>Helvetica Neue</vt:lpstr>
      <vt:lpstr>Helvetica Neue Light</vt:lpstr>
      <vt:lpstr>Times New Roman</vt:lpstr>
      <vt:lpstr>Arial</vt:lpstr>
      <vt:lpstr>Avenir</vt:lpstr>
      <vt:lpstr>Calibri</vt:lpstr>
      <vt:lpstr>Roboto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Tiago Calazans Elias</dc:creator>
  <cp:lastModifiedBy>Tiago Calazans Elias</cp:lastModifiedBy>
  <cp:revision>5</cp:revision>
  <dcterms:modified xsi:type="dcterms:W3CDTF">2025-02-04T20:22:21Z</dcterms:modified>
</cp:coreProperties>
</file>